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55B44-8406-47CA-9918-37CBFA15347C}" type="datetimeFigureOut">
              <a:rPr lang="tr-TR" smtClean="0"/>
              <a:pPr/>
              <a:t>9.07.2021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513C-E7A0-44F9-9787-2031BC1D55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11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F8C6-940C-4C9E-87FD-E512BEB70A64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878E-C7AE-4923-A8AE-F3B91FBFD3D2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4BE0-8290-49A0-96A9-8E8FFA90F04B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3E0F-8226-4D36-8F13-23E89FF38313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0D5ACC0-68DA-4C14-93B9-CE1600FE4BD2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962-F13A-44F9-ACA2-0FC09BAA739E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42D-7557-4E71-AD5F-9735B929CDBD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0C4-F873-478A-9ABB-A5B1D8130DC2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BE1E-284B-4068-BF6C-6B12A9FBA24E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8A05-108D-444F-BF36-12A4E01D9426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2A060-284C-4B73-B417-696281108D37}" type="datetime1">
              <a:rPr lang="en-US" smtClean="0"/>
              <a:pPr/>
              <a:t>7/9/2021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2FCEF96-35E1-4A2C-A85D-E54A62C5CB60}" type="datetime1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4000" dirty="0">
                <a:solidFill>
                  <a:schemeClr val="accent1"/>
                </a:solidFill>
              </a:rPr>
              <a:t>2020/2021 DÖNEMİ </a:t>
            </a:r>
            <a:br>
              <a:rPr lang="tr-TR" sz="4000" dirty="0">
                <a:solidFill>
                  <a:schemeClr val="accent1"/>
                </a:solidFill>
              </a:rPr>
            </a:br>
            <a:r>
              <a:rPr lang="tr-TR" sz="4000" dirty="0">
                <a:solidFill>
                  <a:schemeClr val="accent1"/>
                </a:solidFill>
              </a:rPr>
              <a:t>HAVACILIK YÖNETİMİ BÖLÜMÜ</a:t>
            </a:r>
            <a:br>
              <a:rPr lang="tr-TR" sz="4000" dirty="0">
                <a:solidFill>
                  <a:schemeClr val="accent1"/>
                </a:solidFill>
              </a:rPr>
            </a:br>
            <a:r>
              <a:rPr lang="tr-TR" sz="4000" dirty="0">
                <a:solidFill>
                  <a:schemeClr val="accent1"/>
                </a:solidFill>
              </a:rPr>
              <a:t>TÜMLEŞİK EĞİTİM BİLGİLENDİRME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tr-TR" dirty="0"/>
          </a:p>
          <a:p>
            <a:pPr algn="r"/>
            <a:r>
              <a:rPr lang="tr-TR" dirty="0"/>
              <a:t>02.07.2021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8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accent1"/>
                </a:solidFill>
              </a:rPr>
              <a:t>Tümleşik eğitime başladıktan sonra yapılacaklar: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Tümleşik Eğitim Raporunun, 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dirty="0"/>
              <a:t> İşletme Fakültesi Tümleşik Eğitim Uygulama Esasları ve 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dirty="0"/>
              <a:t> Rapor Yazım Kılavuzu’nda </a:t>
            </a:r>
            <a:endParaRPr lang="en-US" dirty="0"/>
          </a:p>
          <a:p>
            <a:pPr marL="0" indent="0" algn="just">
              <a:buNone/>
            </a:pPr>
            <a:r>
              <a:rPr lang="tr-TR" dirty="0"/>
              <a:t>belirtilen esaslar doğrultusunda hazırlaması gerekmektedir. </a:t>
            </a:r>
            <a:endParaRPr lang="en-US" dirty="0"/>
          </a:p>
          <a:p>
            <a:pPr algn="just"/>
            <a:r>
              <a:rPr lang="tr-TR" dirty="0"/>
              <a:t>Tümleşik eğitim rapor kapak ve içindekiler sayfaları için, </a:t>
            </a:r>
            <a:r>
              <a:rPr lang="tr-TR" dirty="0">
                <a:solidFill>
                  <a:srgbClr val="FF0000"/>
                </a:solidFill>
              </a:rPr>
              <a:t>Tümleşik Eğitim Formları belgesinde bulunan Ek-5A ve Ek-5B</a:t>
            </a:r>
            <a:r>
              <a:rPr lang="tr-TR" dirty="0"/>
              <a:t> kullanılmalıdır. </a:t>
            </a:r>
            <a:endParaRPr lang="en-US" dirty="0"/>
          </a:p>
          <a:p>
            <a:pPr algn="just"/>
            <a:r>
              <a:rPr lang="tr-TR" dirty="0"/>
              <a:t>Tümleşik eğitim raporunun Ekler kısmında bulunan </a:t>
            </a:r>
            <a:r>
              <a:rPr lang="tr-TR" u="sng" dirty="0"/>
              <a:t>“Cevaplanması Gereken Sorular” </a:t>
            </a:r>
            <a:r>
              <a:rPr lang="tr-TR" dirty="0"/>
              <a:t>kısmındaki soruları, Tümleşik Eğitim Kılavuzu içinde bulunmaktadır.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chemeClr val="accent1"/>
                </a:solidFill>
              </a:rPr>
              <a:t>Önemli!!!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4000" dirty="0"/>
          </a:p>
          <a:p>
            <a:pPr marL="0" indent="0" algn="ctr">
              <a:buNone/>
            </a:pPr>
            <a:r>
              <a:rPr lang="tr-TR" sz="4000" dirty="0"/>
              <a:t>Tümleşik Eğitim Raporunun her sayfasının imzalı ve kaşeli olması gerekmektedir!!! </a:t>
            </a:r>
            <a:endParaRPr lang="en-US" sz="40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accent1"/>
                </a:solidFill>
              </a:rPr>
              <a:t>Tümleşik eğitim bittikten sonra yapılacaklar: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2800" dirty="0"/>
              <a:t>EK 3 , EK 4  ve TÜMLEŞİK EĞİTİM RAPORUNUN tümleşik eğitim sorumlusuna TESLİM EDİLMESİ!!!</a:t>
            </a:r>
          </a:p>
          <a:p>
            <a:pPr algn="just"/>
            <a:r>
              <a:rPr lang="tr-TR" b="1" u="sng" dirty="0"/>
              <a:t>EK 3:</a:t>
            </a:r>
            <a:r>
              <a:rPr lang="tr-TR" b="1" dirty="0"/>
              <a:t> </a:t>
            </a:r>
            <a:r>
              <a:rPr lang="tr-TR" dirty="0"/>
              <a:t>Öğrenci değerlendirme formudur. Tümleşik eğitim yapılan kurum/işletmedeki sorumlu kişi tarafından doldurularak, Üniversiteye posta yoluyla gönderilmesi gerekiyor. Posta yoluyla gönderilmemesi halinde, eğer öğrenci tarafından getirilecekse, </a:t>
            </a:r>
            <a:r>
              <a:rPr lang="tr-TR" dirty="0">
                <a:solidFill>
                  <a:srgbClr val="FF0000"/>
                </a:solidFill>
              </a:rPr>
              <a:t>kapalı ve tüm köşeleri kaşelenmiş bir zarf içerisinde</a:t>
            </a:r>
            <a:r>
              <a:rPr lang="tr-TR" dirty="0"/>
              <a:t> teslim alınacaktır. </a:t>
            </a:r>
          </a:p>
          <a:p>
            <a:pPr algn="just"/>
            <a:r>
              <a:rPr lang="tr-TR" b="1" u="sng" dirty="0"/>
              <a:t>EK 4:</a:t>
            </a:r>
            <a:r>
              <a:rPr lang="tr-TR" b="1" dirty="0"/>
              <a:t> </a:t>
            </a:r>
            <a:r>
              <a:rPr lang="tr-TR" dirty="0"/>
              <a:t>Öğrenci tarafından doldurulacak işyeri değerlendirme formudur. İşyeri değerlendirmesi öğrenci tarafından yapılarak, tümleşik eğitim sorumlusuna teslim edilecektir.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6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accent1"/>
                </a:solidFill>
              </a:rPr>
              <a:t>-Staj </a:t>
            </a:r>
            <a:r>
              <a:rPr lang="tr-TR" dirty="0" err="1">
                <a:solidFill>
                  <a:schemeClr val="accent1"/>
                </a:solidFill>
              </a:rPr>
              <a:t>sonrasI</a:t>
            </a:r>
            <a:r>
              <a:rPr lang="tr-TR" dirty="0">
                <a:solidFill>
                  <a:schemeClr val="accent1"/>
                </a:solidFill>
              </a:rPr>
              <a:t> şablonu-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ağ Ok 4"/>
          <p:cNvSpPr/>
          <p:nvPr/>
        </p:nvSpPr>
        <p:spPr>
          <a:xfrm>
            <a:off x="1069848" y="2093976"/>
            <a:ext cx="10016358" cy="746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1114274" y="2688937"/>
            <a:ext cx="1767946" cy="23610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EK 3, EK 4 ve EK 5 Tümleşik Eğitim Raporlarının Teslim alınması ve notlandırılması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8994646" y="2690227"/>
            <a:ext cx="1673353" cy="16016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Tümleşik Eğitim Notlarının Öğrenci İşlerine Bildirilmesi</a:t>
            </a:r>
          </a:p>
        </p:txBody>
      </p:sp>
      <p:sp>
        <p:nvSpPr>
          <p:cNvPr id="14" name="13 Dikdörtgen"/>
          <p:cNvSpPr/>
          <p:nvPr/>
        </p:nvSpPr>
        <p:spPr>
          <a:xfrm>
            <a:off x="3713018" y="2687782"/>
            <a:ext cx="5126182" cy="27709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dirty="0"/>
              <a:t>Öğrenciler, tümleşik eğitimle ilgili </a:t>
            </a:r>
            <a:r>
              <a:rPr lang="tr-TR" dirty="0">
                <a:solidFill>
                  <a:srgbClr val="FF0000"/>
                </a:solidFill>
              </a:rPr>
              <a:t>Ek 3, Ek-4 ve Ek-5’i (Rapor) </a:t>
            </a:r>
            <a:r>
              <a:rPr lang="tr-TR" u="sng" dirty="0">
                <a:solidFill>
                  <a:srgbClr val="FF0000"/>
                </a:solidFill>
              </a:rPr>
              <a:t>eksiksiz olarak</a:t>
            </a:r>
            <a:r>
              <a:rPr lang="tr-TR" dirty="0"/>
              <a:t>, öğretim dönemi başladıktan sonra </a:t>
            </a:r>
            <a:r>
              <a:rPr lang="tr-TR" b="1" dirty="0">
                <a:solidFill>
                  <a:srgbClr val="FF0000"/>
                </a:solidFill>
              </a:rPr>
              <a:t>en geç 15 gün içinde </a:t>
            </a:r>
            <a:r>
              <a:rPr lang="tr-TR" dirty="0"/>
              <a:t>ilgili tümleşik eğitim sorumlusuna yönetmelikte yer aldığı şekliyle ulaştırırlar.</a:t>
            </a:r>
          </a:p>
        </p:txBody>
      </p:sp>
    </p:spTree>
    <p:extLst>
      <p:ext uri="{BB962C8B-B14F-4D97-AF65-F5344CB8AC3E}">
        <p14:creationId xmlns:p14="http://schemas.microsoft.com/office/powerpoint/2010/main" val="317101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236</TotalTime>
  <Words>245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 Yazı Tipi</vt:lpstr>
      <vt:lpstr>2020/2021 DÖNEMİ  HAVACILIK YÖNETİMİ BÖLÜMÜ TÜMLEŞİK EĞİTİM BİLGİLENDİRME</vt:lpstr>
      <vt:lpstr>Tümleşik eğitime başladıktan sonra yapılacaklar:</vt:lpstr>
      <vt:lpstr>Önemli!!!</vt:lpstr>
      <vt:lpstr>Tümleşik eğitim bittikten sonra yapılacaklar:</vt:lpstr>
      <vt:lpstr>-Staj sonrasI şablonu-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2019/2020 DÖNEMİ HAVACILIK YÖNETİMİ BÖLÜMÜ TÜMLEŞİK EĞİTİM BİLGİLENDİRME TOPLANTISI</dc:title>
  <dc:creator>Arş.Gör. Elif Tuğba ŞAHİN</dc:creator>
  <cp:lastModifiedBy>hasan bugra isilar</cp:lastModifiedBy>
  <cp:revision>26</cp:revision>
  <dcterms:created xsi:type="dcterms:W3CDTF">2020-02-04T08:06:14Z</dcterms:created>
  <dcterms:modified xsi:type="dcterms:W3CDTF">2021-07-09T11:03:13Z</dcterms:modified>
</cp:coreProperties>
</file>